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56" r:id="rId2"/>
    <p:sldId id="257" r:id="rId3"/>
    <p:sldId id="258" r:id="rId4"/>
    <p:sldId id="282" r:id="rId5"/>
    <p:sldId id="283" r:id="rId6"/>
    <p:sldId id="284" r:id="rId7"/>
    <p:sldId id="296" r:id="rId8"/>
    <p:sldId id="261" r:id="rId9"/>
    <p:sldId id="288" r:id="rId10"/>
    <p:sldId id="287" r:id="rId11"/>
    <p:sldId id="289" r:id="rId12"/>
    <p:sldId id="264" r:id="rId13"/>
    <p:sldId id="269" r:id="rId14"/>
    <p:sldId id="267" r:id="rId15"/>
    <p:sldId id="268" r:id="rId16"/>
    <p:sldId id="270" r:id="rId17"/>
    <p:sldId id="277" r:id="rId18"/>
    <p:sldId id="280" r:id="rId19"/>
    <p:sldId id="281" r:id="rId20"/>
    <p:sldId id="272" r:id="rId21"/>
    <p:sldId id="290" r:id="rId22"/>
    <p:sldId id="273" r:id="rId23"/>
    <p:sldId id="274" r:id="rId24"/>
    <p:sldId id="291" r:id="rId25"/>
    <p:sldId id="292" r:id="rId26"/>
    <p:sldId id="293" r:id="rId27"/>
    <p:sldId id="294" r:id="rId28"/>
    <p:sldId id="295" r:id="rId29"/>
    <p:sldId id="271" r:id="rId30"/>
    <p:sldId id="276" r:id="rId31"/>
    <p:sldId id="275" r:id="rId32"/>
    <p:sldId id="297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2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>
      <p:cViewPr varScale="1">
        <p:scale>
          <a:sx n="69" d="100"/>
          <a:sy n="69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D2C55-24A3-407F-8B02-18216C1C1F89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0F1B1-5DF1-47B6-8D30-BDECEE194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F1B1-5DF1-47B6-8D30-BDECEE1948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6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F1B1-5DF1-47B6-8D30-BDECEE19488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9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F1B1-5DF1-47B6-8D30-BDECEE19488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2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3" y="3789040"/>
            <a:ext cx="2736304" cy="214562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Выполнила воспитатель средней  группы  МБДОУ №3</a:t>
            </a:r>
          </a:p>
          <a:p>
            <a:r>
              <a:rPr lang="ru-RU" sz="1800" dirty="0" smtClean="0"/>
              <a:t>« Ласточка»</a:t>
            </a:r>
          </a:p>
          <a:p>
            <a:r>
              <a:rPr lang="ru-RU" sz="1800" dirty="0" smtClean="0"/>
              <a:t>Нечаева Ольга Александровна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8140" y="1052736"/>
            <a:ext cx="79463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оздух- наш невидимый друг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0" y="2708920"/>
            <a:ext cx="485427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2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19"/>
            <a:ext cx="6400800" cy="5295207"/>
          </a:xfrm>
        </p:spPr>
        <p:txBody>
          <a:bodyPr>
            <a:normAutofit fontScale="47500" lnSpcReduction="20000"/>
          </a:bodyPr>
          <a:lstStyle/>
          <a:p>
            <a:r>
              <a:rPr lang="ru-RU" sz="4300" dirty="0"/>
              <a:t>возможность удовлетворить присущую ему любознательность, почувствовать себя ученым, исследователем, первооткрывателем.</a:t>
            </a:r>
          </a:p>
          <a:p>
            <a:r>
              <a:rPr lang="ru-RU" sz="4300" dirty="0"/>
              <a:t>Потребность ребенка в новых впечатлениях лежит в основе возникновения и развития исследовательской (поисковой) деятельности, на познание </a:t>
            </a:r>
          </a:p>
          <a:p>
            <a:r>
              <a:rPr lang="ru-RU" sz="4300" dirty="0"/>
              <a:t>окружающего мира. Чем разнообразнее и интенсивнее поисковая деятельность, тем больше новой информации получает ребенок, тем быстрее и полноценнее развивается его речь.</a:t>
            </a:r>
          </a:p>
          <a:p>
            <a:r>
              <a:rPr lang="ru-RU" sz="4300" dirty="0"/>
              <a:t>В процессе детского экспериментирования дети учатся: видеть и выделять проблему, принимать и ставить цель; анализировать объект или явление; выделять существенные признаки, связи; выдвигать гипотезы, строить сложные предложения, отбирать материал для самостоятельной деятельности, делать </a:t>
            </a:r>
            <a:r>
              <a:rPr lang="ru-RU" dirty="0"/>
              <a:t>выводы.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4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    Результаты анкетирования « Детское экспериментирование в семье»</a:t>
            </a:r>
          </a:p>
          <a:p>
            <a:r>
              <a:rPr lang="ru-RU" dirty="0" smtClean="0"/>
              <a:t>80% заинтересовались экспериментальной деятельностью;</a:t>
            </a:r>
          </a:p>
          <a:p>
            <a:r>
              <a:rPr lang="ru-RU" dirty="0" smtClean="0"/>
              <a:t>20% затруднились ответить.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7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5085184"/>
            <a:ext cx="5688631" cy="136815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Если бы не было воздуха , не было бы людей, животных, рыб, птиц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8640"/>
            <a:ext cx="73448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 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этап</a:t>
            </a:r>
          </a:p>
          <a:p>
            <a:pPr algn="ctr"/>
            <a:r>
              <a:rPr lang="ru-RU" sz="2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2 этап. Организационно-практический: </a:t>
            </a:r>
            <a:endParaRPr lang="ru-RU" sz="2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 </a:t>
            </a:r>
            <a:r>
              <a:rPr lang="ru-RU" sz="2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Октябрь - февраль) </a:t>
            </a:r>
            <a:endParaRPr lang="ru-RU" sz="2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User\Pictures\img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35135"/>
            <a:ext cx="5394176" cy="34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69847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Опыт </a:t>
            </a:r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№</a:t>
            </a:r>
            <a:r>
              <a:rPr lang="ru-RU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2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«</a:t>
            </a:r>
            <a:r>
              <a:rPr lang="ru-RU" b="1" dirty="0"/>
              <a:t>Где спрятался воздух</a:t>
            </a:r>
            <a:r>
              <a:rPr lang="ru-RU" b="1" dirty="0" smtClean="0"/>
              <a:t>?»</a:t>
            </a:r>
          </a:p>
          <a:p>
            <a:r>
              <a:rPr lang="ru-RU" b="1" dirty="0"/>
              <a:t>Цель: получение знаний о </a:t>
            </a:r>
            <a:r>
              <a:rPr lang="ru-RU" b="1" dirty="0" smtClean="0"/>
              <a:t>воздухе</a:t>
            </a:r>
          </a:p>
          <a:p>
            <a:r>
              <a:rPr lang="ru-RU" b="1" dirty="0"/>
              <a:t> </a:t>
            </a:r>
            <a:r>
              <a:rPr lang="ru-RU" b="1" dirty="0" smtClean="0"/>
              <a:t>Вывод:  </a:t>
            </a:r>
            <a:r>
              <a:rPr lang="ru-RU" b="1" dirty="0"/>
              <a:t>воздух  не имеет формы, он приобретает форму того предмета в который он попадает. А ещё можно сказать , что воздух невидим</a:t>
            </a:r>
            <a:r>
              <a:rPr lang="ru-RU" b="1" dirty="0" smtClean="0"/>
              <a:t>.</a:t>
            </a:r>
          </a:p>
          <a:p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8" y="3056028"/>
            <a:ext cx="2976591" cy="362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26" y="3000581"/>
            <a:ext cx="2432217" cy="323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6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Pictures\img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1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опыты 2\20171218_104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325090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опыты\SAM_4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5" y="3284984"/>
            <a:ext cx="3380424" cy="27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548680"/>
            <a:ext cx="6457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Цель: Закрепление свойств </a:t>
            </a:r>
            <a:r>
              <a:rPr lang="ru-RU" sz="2000" b="1" dirty="0" smtClean="0"/>
              <a:t>воздуха</a:t>
            </a:r>
          </a:p>
          <a:p>
            <a:r>
              <a:rPr lang="ru-RU" sz="2000" b="1" dirty="0" smtClean="0"/>
              <a:t>Вывод: </a:t>
            </a:r>
            <a:r>
              <a:rPr lang="ru-RU" sz="2000" b="1" dirty="0"/>
              <a:t>воздух легкий, он легче воды. Когда весь воздух выйдет, пузырьков не будет.</a:t>
            </a:r>
          </a:p>
        </p:txBody>
      </p:sp>
    </p:spTree>
    <p:extLst>
      <p:ext uri="{BB962C8B-B14F-4D97-AF65-F5344CB8AC3E}">
        <p14:creationId xmlns:p14="http://schemas.microsoft.com/office/powerpoint/2010/main" val="12278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116633"/>
            <a:ext cx="65527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Опыт №4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92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dirty="0" smtClean="0"/>
              <a:t>Опыт </a:t>
            </a:r>
            <a:r>
              <a:rPr lang="ru-RU" b="1" dirty="0"/>
              <a:t>№ 3</a:t>
            </a:r>
            <a:r>
              <a:rPr lang="ru-RU" b="1" dirty="0" smtClean="0"/>
              <a:t> </a:t>
            </a:r>
            <a:r>
              <a:rPr lang="ru-RU" b="1" dirty="0"/>
              <a:t>«Как погасить свечку</a:t>
            </a:r>
            <a:r>
              <a:rPr lang="ru-RU" b="1" dirty="0" smtClean="0"/>
              <a:t>?»</a:t>
            </a:r>
          </a:p>
          <a:p>
            <a:r>
              <a:rPr lang="ru-RU" b="1" dirty="0" smtClean="0"/>
              <a:t>Цель: </a:t>
            </a:r>
            <a:r>
              <a:rPr lang="ru-RU" b="1" dirty="0"/>
              <a:t>демонстрация свойств </a:t>
            </a:r>
            <a:r>
              <a:rPr lang="ru-RU" b="1" dirty="0" smtClean="0"/>
              <a:t>воздуха</a:t>
            </a:r>
          </a:p>
          <a:p>
            <a:r>
              <a:rPr lang="ru-RU" b="1" dirty="0" smtClean="0"/>
              <a:t>Вывод:  </a:t>
            </a:r>
            <a:r>
              <a:rPr lang="ru-RU" b="1" dirty="0"/>
              <a:t>воздух имеет такое свойство, которые позволяет гасить свечу</a:t>
            </a:r>
          </a:p>
          <a:p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29019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16" y="3186558"/>
            <a:ext cx="29083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836712"/>
            <a:ext cx="6400800" cy="347472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Опыт № 4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«Дуем на </a:t>
            </a:r>
            <a:r>
              <a:rPr lang="ru-RU" sz="2800" dirty="0" smtClean="0">
                <a:solidFill>
                  <a:schemeClr val="tx1"/>
                </a:solidFill>
              </a:rPr>
              <a:t>вертушку»</a:t>
            </a:r>
          </a:p>
          <a:p>
            <a:r>
              <a:rPr lang="ru-RU" sz="2400" dirty="0">
                <a:solidFill>
                  <a:schemeClr val="tx1"/>
                </a:solidFill>
              </a:rPr>
              <a:t>Цель: Ознакомление детей с причиной </a:t>
            </a:r>
            <a:r>
              <a:rPr lang="ru-RU" sz="2400" dirty="0" smtClean="0">
                <a:solidFill>
                  <a:schemeClr val="tx1"/>
                </a:solidFill>
              </a:rPr>
              <a:t>по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явления </a:t>
            </a:r>
            <a:r>
              <a:rPr lang="ru-RU" sz="2400" dirty="0">
                <a:solidFill>
                  <a:schemeClr val="tx1"/>
                </a:solidFill>
              </a:rPr>
              <a:t>ветра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Вывод:  </a:t>
            </a:r>
            <a:r>
              <a:rPr lang="ru-RU" sz="2400" dirty="0">
                <a:solidFill>
                  <a:schemeClr val="tx1"/>
                </a:solidFill>
              </a:rPr>
              <a:t>вертушки вращаются потому, что </a:t>
            </a:r>
            <a:r>
              <a:rPr lang="ru-RU" sz="2400" dirty="0" smtClean="0">
                <a:solidFill>
                  <a:schemeClr val="tx1"/>
                </a:solidFill>
              </a:rPr>
              <a:t>вокруг нас </a:t>
            </a:r>
            <a:r>
              <a:rPr lang="ru-RU" sz="2400" dirty="0">
                <a:solidFill>
                  <a:schemeClr val="tx1"/>
                </a:solidFill>
              </a:rPr>
              <a:t>присутствует воздух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45354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24944"/>
            <a:ext cx="22574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0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Опыт № </a:t>
            </a:r>
            <a:r>
              <a:rPr lang="ru-RU" dirty="0" smtClean="0"/>
              <a:t>5 </a:t>
            </a:r>
            <a:r>
              <a:rPr lang="ru-RU" dirty="0"/>
              <a:t>«Движение воздуха</a:t>
            </a:r>
            <a:r>
              <a:rPr lang="ru-RU" dirty="0" smtClean="0"/>
              <a:t>»</a:t>
            </a:r>
          </a:p>
          <a:p>
            <a:r>
              <a:rPr lang="ru-RU" dirty="0"/>
              <a:t>Цель: Демонстрация  движения воздуха  при помощи веера </a:t>
            </a:r>
            <a:endParaRPr lang="ru-RU" dirty="0" smtClean="0"/>
          </a:p>
          <a:p>
            <a:r>
              <a:rPr lang="ru-RU" dirty="0" smtClean="0"/>
              <a:t>Вывод:  </a:t>
            </a:r>
            <a:r>
              <a:rPr lang="ru-RU" dirty="0"/>
              <a:t>воздух движется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27733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2636912"/>
            <a:ext cx="2719387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3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7838" y="332657"/>
            <a:ext cx="720861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«Ч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ТО </a:t>
            </a:r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 слышу- забываю.</a:t>
            </a:r>
          </a:p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Что я вижу-я помню.</a:t>
            </a:r>
          </a:p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Что я делаю- я понимаю.»</a:t>
            </a:r>
          </a:p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            Конфуций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79426"/>
            <a:ext cx="6840760" cy="387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3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88640"/>
            <a:ext cx="68407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Опыт </a:t>
            </a: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№6</a:t>
            </a:r>
            <a:endParaRPr lang="ru-RU" sz="40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Воздух нужен </a:t>
            </a:r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растениям</a:t>
            </a:r>
          </a:p>
          <a:p>
            <a:pPr algn="ctr"/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image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5967"/>
            <a:ext cx="4161386" cy="31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ag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6" y="2013742"/>
            <a:ext cx="4165600" cy="41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35" y="268186"/>
            <a:ext cx="1594520" cy="192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4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Опыт № </a:t>
            </a:r>
            <a:r>
              <a:rPr lang="ru-RU" dirty="0" smtClean="0"/>
              <a:t>7 </a:t>
            </a:r>
            <a:r>
              <a:rPr lang="ru-RU" dirty="0"/>
              <a:t>«Реактивный шарик</a:t>
            </a:r>
            <a:r>
              <a:rPr lang="ru-RU" dirty="0" smtClean="0"/>
              <a:t>»</a:t>
            </a:r>
          </a:p>
          <a:p>
            <a:r>
              <a:rPr lang="ru-RU" dirty="0"/>
              <a:t>Цель: Выявление причинно - следственных </a:t>
            </a:r>
            <a:r>
              <a:rPr lang="ru-RU" dirty="0" smtClean="0"/>
              <a:t>связей</a:t>
            </a:r>
          </a:p>
          <a:p>
            <a:r>
              <a:rPr lang="ru-RU" dirty="0" smtClean="0"/>
              <a:t>Вывод:  </a:t>
            </a:r>
            <a:r>
              <a:rPr lang="ru-RU" dirty="0"/>
              <a:t>воздух невидим , но помогает сделать </a:t>
            </a:r>
            <a:r>
              <a:rPr lang="ru-RU" dirty="0" smtClean="0"/>
              <a:t>предметы </a:t>
            </a:r>
            <a:r>
              <a:rPr lang="ru-RU" dirty="0"/>
              <a:t>объемными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4" y="2985791"/>
            <a:ext cx="2843789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60" y="2898335"/>
            <a:ext cx="250031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Downloads\b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0" y="1567931"/>
            <a:ext cx="10572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84616"/>
            <a:ext cx="1400556" cy="106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Художественно-эстетическое развитие (рисование</a:t>
            </a:r>
            <a:r>
              <a:rPr lang="ru-RU" sz="2400" dirty="0" smtClean="0"/>
              <a:t>)</a:t>
            </a:r>
          </a:p>
          <a:p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576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79" y="1076836"/>
            <a:ext cx="28352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29" y="3212976"/>
            <a:ext cx="23098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2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116632"/>
            <a:ext cx="6560127" cy="4089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User\Pictures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433784"/>
          </a:xfrm>
        </p:spPr>
        <p:txBody>
          <a:bodyPr>
            <a:normAutofit/>
          </a:bodyPr>
          <a:lstStyle/>
          <a:p>
            <a:r>
              <a:rPr lang="ru-RU" dirty="0"/>
              <a:t>3 этап. Заключительный (март</a:t>
            </a:r>
            <a:r>
              <a:rPr lang="ru-RU" dirty="0" smtClean="0"/>
              <a:t>)</a:t>
            </a:r>
          </a:p>
          <a:p>
            <a:r>
              <a:rPr lang="ru-RU" dirty="0"/>
              <a:t>Презентация результатов исследовательской </a:t>
            </a:r>
            <a:r>
              <a:rPr lang="ru-RU" dirty="0" smtClean="0"/>
              <a:t>деятельности</a:t>
            </a:r>
          </a:p>
          <a:p>
            <a:r>
              <a:rPr lang="ru-RU" dirty="0" smtClean="0"/>
              <a:t>1</a:t>
            </a:r>
            <a:r>
              <a:rPr lang="ru-RU" dirty="0"/>
              <a:t>. Оформление паспорта проекта;</a:t>
            </a:r>
          </a:p>
          <a:p>
            <a:r>
              <a:rPr lang="ru-RU" dirty="0"/>
              <a:t>2. Оформление приложения к проекту;</a:t>
            </a:r>
          </a:p>
          <a:p>
            <a:r>
              <a:rPr lang="ru-RU" dirty="0"/>
              <a:t>3. Оформление картотеки занимательных опытов и экспериментов с воздухом; </a:t>
            </a:r>
          </a:p>
          <a:p>
            <a:r>
              <a:rPr lang="ru-RU" dirty="0"/>
              <a:t>4. Оформление стенда  для родителей  «Воздух - наш невидимый друг!»;</a:t>
            </a:r>
          </a:p>
          <a:p>
            <a:r>
              <a:rPr lang="ru-RU" dirty="0"/>
              <a:t> 5. Оформление книжек – малышек «Волшебный мир </a:t>
            </a:r>
            <a:r>
              <a:rPr lang="ru-RU" dirty="0" smtClean="0"/>
              <a:t>воздуха»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6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Книжки-малышки «Волшебный мир воздуха</a:t>
            </a:r>
            <a:r>
              <a:rPr lang="ru-RU" dirty="0" smtClean="0"/>
              <a:t>»</a:t>
            </a:r>
          </a:p>
          <a:p>
            <a:r>
              <a:rPr lang="ru-RU" dirty="0"/>
              <a:t>Цель: формирование познавательного  интереса, умение передать на листе бумаги результаты эксперимента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2688735" cy="358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5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19"/>
            <a:ext cx="6400800" cy="51982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Образовательная </a:t>
            </a:r>
            <a:r>
              <a:rPr lang="ru-RU" dirty="0"/>
              <a:t>деятельность</a:t>
            </a:r>
          </a:p>
          <a:p>
            <a:r>
              <a:rPr lang="ru-RU" dirty="0" smtClean="0"/>
              <a:t>             «</a:t>
            </a:r>
            <a:r>
              <a:rPr lang="ru-RU" dirty="0"/>
              <a:t>Наш невидимый друг – воздух</a:t>
            </a:r>
            <a:r>
              <a:rPr lang="ru-RU" dirty="0" smtClean="0"/>
              <a:t>»</a:t>
            </a:r>
          </a:p>
          <a:p>
            <a:r>
              <a:rPr lang="ru-RU" dirty="0"/>
              <a:t>Цель: Ознакомление  детей с природным явлением </a:t>
            </a:r>
            <a:r>
              <a:rPr lang="ru-RU" dirty="0" smtClean="0"/>
              <a:t>– воздух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- способствовать овладению детьми  некоторыми способами обнаружения воздуха, способствовать формированию познавательного интереса;</a:t>
            </a:r>
          </a:p>
          <a:p>
            <a:r>
              <a:rPr lang="ru-RU" dirty="0"/>
              <a:t>- развивать любознательность, наблюдательность, мыслительную деятельность;</a:t>
            </a:r>
          </a:p>
          <a:p>
            <a:r>
              <a:rPr lang="ru-RU" dirty="0"/>
              <a:t>- воспитывать интерес и желание расширять свой кругозор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4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26749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</a:t>
            </a:r>
            <a:r>
              <a:rPr lang="ru-RU" sz="2100" b="1" dirty="0" smtClean="0"/>
              <a:t>результате реализации данного проекта у детей повысился познавательный и творческий интерес к данной теме, сформировались навыки исследовательской  деятельности, самостоятельность, творчество, умение  планировать, работать в коллективе, устанавливать доверительные отношения. В процессе проведения опытов, бесед и презентаций, посвященных изучению воздуха, у детей стойко сформировалось представление о </a:t>
            </a:r>
            <a:r>
              <a:rPr lang="ru-RU" sz="2100" b="1" dirty="0"/>
              <a:t>понятии воздух, его свойствах, причинах возникновения ветра, что такое холодный, сжатый и теплый расширенный воздух.    </a:t>
            </a:r>
          </a:p>
          <a:p>
            <a:r>
              <a:rPr lang="ru-RU" sz="2100" b="1" dirty="0"/>
              <a:t>Многочисленные опыты вызвали у детей познавательную активность, любознательность и стремление к самостоятельному познанию и размышлению.</a:t>
            </a:r>
          </a:p>
          <a:p>
            <a:r>
              <a:rPr lang="ru-RU" sz="2100" b="1" dirty="0"/>
              <a:t>В результате,  проведённой,  совместно с детьми деятельности по проекту  были:	</a:t>
            </a:r>
          </a:p>
          <a:p>
            <a:r>
              <a:rPr lang="ru-RU" sz="2100" b="1" dirty="0"/>
              <a:t>- опровергнуты две гипотезы: «Воздух невидим потому, что его нет» и «Мы не можем потрогать воздух, потому что он не предмет»;</a:t>
            </a:r>
          </a:p>
          <a:p>
            <a:r>
              <a:rPr lang="ru-RU" sz="2100" b="1" dirty="0"/>
              <a:t>- подтверждены следующие высказанные: «Воздух можно поймать, он может двигать предметы, может быть холодным и теплым».</a:t>
            </a:r>
          </a:p>
          <a:p>
            <a:r>
              <a:rPr lang="ru-RU" sz="2100" b="1" dirty="0"/>
              <a:t>- дети уяснили и закрепили для себя, что все пространство вокруг заполнено воздухом и что без него не будет жизни на Земле, воздух есть жизнь.</a:t>
            </a:r>
          </a:p>
          <a:p>
            <a:r>
              <a:rPr lang="ru-RU" sz="2100" b="1" dirty="0"/>
              <a:t>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Pictures\hello_html_m54aa0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1" y="908720"/>
            <a:ext cx="766216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92D050"/>
                </a:solidFill>
              </a:rPr>
              <a:t>     Вид проекта: познавательно -  исследовательский</a:t>
            </a:r>
          </a:p>
          <a:p>
            <a:r>
              <a:rPr lang="ru-RU" sz="2000" dirty="0" smtClean="0"/>
              <a:t> Участники проекта: воспитатель,  младший воспитатель – </a:t>
            </a:r>
            <a:r>
              <a:rPr lang="ru-RU" sz="2000" dirty="0" err="1" smtClean="0"/>
              <a:t>Кубышкина</a:t>
            </a:r>
            <a:r>
              <a:rPr lang="ru-RU" sz="2000" dirty="0" smtClean="0"/>
              <a:t>  Л.И., воспитанники средней  группы № 3 (разновозрастная), родители воспитанников.</a:t>
            </a:r>
          </a:p>
          <a:p>
            <a:r>
              <a:rPr lang="ru-RU" sz="2000" dirty="0" smtClean="0"/>
              <a:t>Сроки  </a:t>
            </a:r>
            <a:r>
              <a:rPr lang="ru-RU" sz="2000" dirty="0"/>
              <a:t>реализации  проекта:  </a:t>
            </a:r>
            <a:r>
              <a:rPr lang="ru-RU" sz="2000" dirty="0" smtClean="0"/>
              <a:t>детей </a:t>
            </a:r>
            <a:r>
              <a:rPr lang="ru-RU" sz="2000" dirty="0"/>
              <a:t>о роли воздуха в жизни человека и </a:t>
            </a:r>
            <a:r>
              <a:rPr lang="ru-RU" sz="2000" dirty="0" smtClean="0"/>
              <a:t>растений (долгосрочный)</a:t>
            </a:r>
            <a:endParaRPr lang="ru-RU" sz="2000" dirty="0"/>
          </a:p>
          <a:p>
            <a:r>
              <a:rPr lang="ru-RU" sz="2000" dirty="0"/>
              <a:t>Проблема: недостаточно сформировано представление </a:t>
            </a:r>
          </a:p>
          <a:p>
            <a:r>
              <a:rPr lang="ru-RU" sz="2000" dirty="0" smtClean="0"/>
              <a:t> Гипотезы:  «Воздух невидим потому, что его нет», «Мы не можем потрогать воздух, потому что он не предмет».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      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04881"/>
            <a:ext cx="3583563" cy="21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2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857720"/>
          </a:xfrm>
        </p:spPr>
        <p:txBody>
          <a:bodyPr>
            <a:normAutofit/>
          </a:bodyPr>
          <a:lstStyle/>
          <a:p>
            <a:r>
              <a:rPr lang="ru-RU" dirty="0"/>
              <a:t>Я буду считать условия достаточными, если в результате проекта в группе будет создана мини- лаборатория. У 85% детей появится интерес к экспериментальной деятельности. Дети смогут формировать представление о воздухе</a:t>
            </a:r>
            <a:r>
              <a:rPr lang="ru-RU" dirty="0" smtClean="0"/>
              <a:t>, его </a:t>
            </a:r>
            <a:r>
              <a:rPr lang="ru-RU" dirty="0"/>
              <a:t>свойствах. Узнают много интересного в мире открытий, исследуют опытным путем, что воздух необходим всему живому. Дети начнут экспериментировать, познавать и самостоятельно искать нужное решение.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6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000845629_1-7e55e045230c6b81291cbcda28c75e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9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7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5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 smtClean="0">
                <a:solidFill>
                  <a:srgbClr val="92D050"/>
                </a:solidFill>
              </a:rPr>
              <a:t>      Актуальность проекта: </a:t>
            </a:r>
          </a:p>
          <a:p>
            <a:pPr marL="45720" indent="0">
              <a:buNone/>
            </a:pPr>
            <a:r>
              <a:rPr lang="ru-RU" sz="1600" b="1" dirty="0" smtClean="0"/>
              <a:t>Воздух – это волшебник, который способен совершать много чудес. Он может поднять с морского дна затонувший корабль, сделать возможным плавный полет дирижабля и стремительное движение самолетов. Дошкольник прожил на свете уже несколько лет и привык встречаться с воздухом везде. Но научиться самостоятельно, изучать его свойства, узнавать то, о чем раньше не задумывался или не догадывался ребенку еще не по силу. В настоящее время в связи с пересмотром приоритетных форм и методов обучения в дошкольном образовании преобладают именно методы, развивающие у детей способности к начальным формам обобщения, умозаключения, абстракции. А таким методом и является экспериментирование. Задача взрослых помочь детям сформировать у ребенка активное желание экспериментировать; создавать оптимальные условия для развития творческой, самостоятельной и совместной активности воспитанников через разнообразную познавательно-исследовательскую и самостоятельную творческую деятельность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910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6400" b="1" dirty="0" smtClean="0"/>
              <a:t>Цель проекта: </a:t>
            </a:r>
            <a:r>
              <a:rPr lang="ru-RU" sz="6400" b="1" dirty="0"/>
              <a:t>Получение детьми  новых знаний о воздухе и его свойствах средствами познавательно-исследовательской деятельности и использование результатов  в дальнейших экспериментах.</a:t>
            </a:r>
          </a:p>
          <a:p>
            <a:r>
              <a:rPr lang="ru-RU" sz="6400" b="1" dirty="0"/>
              <a:t>Задачи проекта:</a:t>
            </a:r>
          </a:p>
          <a:p>
            <a:r>
              <a:rPr lang="ru-RU" sz="6400" b="1" dirty="0" smtClean="0"/>
              <a:t>1.Выявить </a:t>
            </a:r>
            <a:r>
              <a:rPr lang="ru-RU" sz="6400" b="1" dirty="0"/>
              <a:t>знания детей о воздухе посредством простейших опытов.</a:t>
            </a:r>
          </a:p>
          <a:p>
            <a:r>
              <a:rPr lang="ru-RU" sz="6400" b="1" dirty="0" smtClean="0"/>
              <a:t>2.Развивать </a:t>
            </a:r>
            <a:r>
              <a:rPr lang="ru-RU" sz="6400" b="1" dirty="0"/>
              <a:t>у детей наблюдательность, умение делать самостоятельные выводы, устанавливать причинно-следственные связи, прогнозировать результаты.</a:t>
            </a:r>
          </a:p>
          <a:p>
            <a:r>
              <a:rPr lang="ru-RU" sz="6400" b="1" dirty="0" smtClean="0"/>
              <a:t>3.Воспитывать </a:t>
            </a:r>
            <a:r>
              <a:rPr lang="ru-RU" sz="6400" b="1" dirty="0"/>
              <a:t>бережное отношение к окружающей среде. Предполагаемый результат: </a:t>
            </a:r>
          </a:p>
          <a:p>
            <a:r>
              <a:rPr lang="ru-RU" sz="6400" b="1" dirty="0" smtClean="0"/>
              <a:t>В </a:t>
            </a:r>
            <a:r>
              <a:rPr lang="ru-RU" sz="6400" b="1" dirty="0"/>
              <a:t>результате реализации данного проекта предполагается, что дети смогут:</a:t>
            </a:r>
          </a:p>
          <a:p>
            <a:r>
              <a:rPr lang="ru-RU" sz="6400" b="1" dirty="0"/>
              <a:t>• проявлять интерес к миру природы, самостоятельно формулировать вопросы и искать на них ответы (самостоятельно и совместно с взрослыми);</a:t>
            </a:r>
          </a:p>
          <a:p>
            <a:r>
              <a:rPr lang="ru-RU" sz="6400" b="1" dirty="0"/>
              <a:t>• собирать, обобщать и оценивать факты, формулировать и представлять собственную точку зрения (самостоятельно и совместно с взрослыми);</a:t>
            </a:r>
          </a:p>
          <a:p>
            <a:r>
              <a:rPr lang="ru-RU" sz="6400" b="1" dirty="0"/>
              <a:t>• проявлять элементарные навыки рационального природопользования.</a:t>
            </a:r>
          </a:p>
          <a:p>
            <a:endParaRPr lang="ru-RU" sz="32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7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268760"/>
            <a:ext cx="6400800" cy="3474720"/>
          </a:xfrm>
        </p:spPr>
        <p:txBody>
          <a:bodyPr>
            <a:noAutofit/>
          </a:bodyPr>
          <a:lstStyle/>
          <a:p>
            <a:r>
              <a:rPr lang="ru-RU" sz="1600" b="1" dirty="0"/>
              <a:t>Предварительная работа: </a:t>
            </a:r>
          </a:p>
          <a:p>
            <a:r>
              <a:rPr lang="ru-RU" sz="1600" b="1" dirty="0"/>
              <a:t>- Знакомство с художественной литературой по теме «Воздух»    </a:t>
            </a:r>
          </a:p>
          <a:p>
            <a:r>
              <a:rPr lang="ru-RU" sz="1600" b="1" dirty="0"/>
              <a:t>- Рассматривание иллюстраций и плакатов по  теме «Воздух»;</a:t>
            </a:r>
          </a:p>
          <a:p>
            <a:r>
              <a:rPr lang="ru-RU" sz="1600" b="1" dirty="0"/>
              <a:t>- Анкетирование «Детское экспериментирование  дома»; </a:t>
            </a:r>
          </a:p>
          <a:p>
            <a:r>
              <a:rPr lang="ru-RU" sz="1600" b="1" dirty="0"/>
              <a:t>- Разработка для родителей консультации по теме «Детское экспериментирование как средство интеллектуального и речевого развития»;</a:t>
            </a:r>
          </a:p>
          <a:p>
            <a:r>
              <a:rPr lang="ru-RU" sz="1600" b="1" dirty="0"/>
              <a:t>- Просмотр мультфильмов «Удивительный воздух».</a:t>
            </a:r>
          </a:p>
          <a:p>
            <a:r>
              <a:rPr lang="ru-RU" sz="1600" b="1" dirty="0"/>
              <a:t>          Краткое содержание:</a:t>
            </a:r>
          </a:p>
          <a:p>
            <a:r>
              <a:rPr lang="ru-RU" sz="1600" b="1" dirty="0"/>
              <a:t>Наш проект проводился в три этапа: подготовительный, организационно - практический и заключительный. Вся работа велась в двух направлениях: работа с детьми и работа с родителями.  Образовательные области: художественно-эстетическое развитие, познавательное развитие, социально-коммуникативное развитие, речевое развитие.</a:t>
            </a:r>
          </a:p>
          <a:p>
            <a:endParaRPr lang="ru-RU" sz="1600" b="1" dirty="0"/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520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19"/>
            <a:ext cx="6400800" cy="533677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          Формы работы:</a:t>
            </a:r>
          </a:p>
          <a:p>
            <a:r>
              <a:rPr lang="ru-RU" dirty="0" smtClean="0"/>
              <a:t>Выставка детских рисунков « Берегите воздух».</a:t>
            </a:r>
          </a:p>
          <a:p>
            <a:r>
              <a:rPr lang="ru-RU" dirty="0" smtClean="0"/>
              <a:t>Познавательное развитие</a:t>
            </a:r>
          </a:p>
          <a:p>
            <a:r>
              <a:rPr lang="ru-RU" dirty="0" smtClean="0"/>
              <a:t>( экспериментальная деятельность)</a:t>
            </a:r>
          </a:p>
          <a:p>
            <a:r>
              <a:rPr lang="ru-RU" dirty="0" smtClean="0"/>
              <a:t>Консультация для родителей « Детское экспериментирование как средство интеллектуального и речевого развития»</a:t>
            </a:r>
          </a:p>
          <a:p>
            <a:r>
              <a:rPr lang="ru-RU" dirty="0" smtClean="0"/>
              <a:t>Чтение книг, иллюстрации, беседы</a:t>
            </a:r>
          </a:p>
          <a:p>
            <a:r>
              <a:rPr lang="ru-RU" dirty="0" smtClean="0"/>
              <a:t>Природные и погодные явления</a:t>
            </a:r>
          </a:p>
          <a:p>
            <a:r>
              <a:rPr lang="ru-RU" dirty="0" smtClean="0"/>
              <a:t>Мастер- класс « Воздух-наш невидимый друг»</a:t>
            </a:r>
          </a:p>
          <a:p>
            <a:r>
              <a:rPr lang="ru-RU" dirty="0" smtClean="0"/>
              <a:t>Оформление стенда для родителей по реализации проекта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0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620688"/>
            <a:ext cx="6400800" cy="5289768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Подготовительный 1этап. (сентябрь, октябрь).</a:t>
            </a:r>
          </a:p>
          <a:p>
            <a:pPr marL="45720" indent="0">
              <a:buNone/>
            </a:pPr>
            <a:r>
              <a:rPr lang="ru-RU" sz="2300" dirty="0" smtClean="0">
                <a:solidFill>
                  <a:schemeClr val="tx1"/>
                </a:solidFill>
              </a:rPr>
              <a:t>Разработка </a:t>
            </a:r>
            <a:r>
              <a:rPr lang="ru-RU" sz="2300" dirty="0">
                <a:solidFill>
                  <a:schemeClr val="tx1"/>
                </a:solidFill>
              </a:rPr>
              <a:t>проекта:                                                   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1. Педагог   доносит до участников проекта важность данной темы, раскрывает проблему.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2. Педагог определяет цель, намечает задачи для реализации поставленной цели.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3. Создаётся творческая группа для практического осуществления проекта, в которую включаются младший воспитатель, родители воспитанников и воспитатель.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4.  Педагог осуществляет подбор методической и справочной литературы по теме проекта, просмотр фильма « Удивительный воздух» разрабатывает конспект бесед,   подбор иллюстраций, составление перспективного плана мероприятий.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5. Дети погружаются в проект.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6. Ознакомление родителей с темой, целями и задачами проекта, оказание помощи в поиске и подборе интересных материалов по  теме.</a:t>
            </a:r>
          </a:p>
          <a:p>
            <a:pPr marL="45720" indent="0">
              <a:buNone/>
            </a:pPr>
            <a:r>
              <a:rPr lang="ru-RU" sz="2300" dirty="0">
                <a:solidFill>
                  <a:schemeClr val="tx1"/>
                </a:solidFill>
              </a:rPr>
              <a:t>         7.  Анкетирование  для родителей  «Детское экспериментирование в семье» (Приложение № 4)</a:t>
            </a:r>
          </a:p>
          <a:p>
            <a:pPr marL="45720" indent="0">
              <a:buNone/>
            </a:pPr>
            <a:endParaRPr lang="ru-RU" dirty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19"/>
            <a:ext cx="6400800" cy="544760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                            Консультация </a:t>
            </a:r>
            <a:r>
              <a:rPr lang="ru-RU" b="1" dirty="0"/>
              <a:t>для родителей:    </a:t>
            </a:r>
          </a:p>
          <a:p>
            <a:r>
              <a:rPr lang="ru-RU" b="1" dirty="0"/>
              <a:t> «Детское экспериментирование как средство интеллектуального и речевого развития» </a:t>
            </a:r>
            <a:endParaRPr lang="ru-RU" b="1" dirty="0" smtClean="0"/>
          </a:p>
          <a:p>
            <a:r>
              <a:rPr lang="ru-RU" b="1" dirty="0"/>
              <a:t>Мир вокруг ребенка разнообразен, поэтому у него постоянно существует потребность в новых впечатлениях. Ребенок – дошкольник активно стремится узнать об окружающем его мире, как можно больше. Наряду с игровой в дошкольном детстве, огромное значение в развитии личности ребенка имеет познавательная деятельность, в процессе которой формируется способность к начальным формам обобщения, умозаключения.</a:t>
            </a:r>
          </a:p>
          <a:p>
            <a:r>
              <a:rPr lang="ru-RU" b="1" dirty="0"/>
              <a:t>Экспериментирование – эффективный метод познания закономерностей и явлений окружающего мира. Детское экспериментирование имеет огромный развивающий потенциал. Главное его достоинство заключается в том, что оно дает детям реальные представления о различных сторонах изучаемого объекта, о его взаимоотношениях с другими объектами и средой обитания. В процессе эксперимента идет обогащение памяти ребенка, активизируется его мыслительные процессы. Экспериментирование включает в себя активные поиски решения задач, выдвижение предположений, реализацию выдвинутой гипотезы в действии и построение доступных выводов. То есть детское экспериментирование является хорошим средством интеллектуального развития дошкольников.</a:t>
            </a:r>
          </a:p>
          <a:p>
            <a:r>
              <a:rPr lang="ru-RU" b="1" dirty="0"/>
              <a:t>Данный вид деятельности также оказывает положительное влияние на эмоциональную сферу ребенка, на развитие творческих способностей, на укрепление здоровья за счет повышения общего уровня двигательной активности. В процессе экспериментирования дошкольник получает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0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574</TotalTime>
  <Words>1508</Words>
  <Application>Microsoft Office PowerPoint</Application>
  <PresentationFormat>Экран (4:3)</PresentationFormat>
  <Paragraphs>143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бы не было воздуха , не было бы людей, животных, рыб, птиц.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2016-10-22T06:00:15Z</dcterms:created>
  <dcterms:modified xsi:type="dcterms:W3CDTF">2018-03-24T13:22:34Z</dcterms:modified>
</cp:coreProperties>
</file>